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60" r:id="rId4"/>
    <p:sldId id="265" r:id="rId5"/>
    <p:sldId id="259" r:id="rId6"/>
    <p:sldId id="258" r:id="rId7"/>
    <p:sldId id="262" r:id="rId8"/>
    <p:sldId id="272" r:id="rId9"/>
    <p:sldId id="271" r:id="rId10"/>
    <p:sldId id="270" r:id="rId11"/>
    <p:sldId id="269" r:id="rId12"/>
    <p:sldId id="274" r:id="rId13"/>
    <p:sldId id="275" r:id="rId14"/>
    <p:sldId id="276" r:id="rId15"/>
    <p:sldId id="277" r:id="rId16"/>
    <p:sldId id="273" r:id="rId17"/>
    <p:sldId id="278" r:id="rId18"/>
    <p:sldId id="266" r:id="rId19"/>
    <p:sldId id="26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dirty="0"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5/27/2018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dirty="0"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5/27/2018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5/27/2018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5/27/2018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5/27/2018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5/27/2018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5/27/2018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5/27/2018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73D79-910C-42FD-992B-8D30174D4C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9768" y="2514599"/>
            <a:ext cx="8991600" cy="1828801"/>
          </a:xfrm>
        </p:spPr>
        <p:txBody>
          <a:bodyPr>
            <a:normAutofit/>
          </a:bodyPr>
          <a:lstStyle/>
          <a:p>
            <a:r>
              <a:rPr lang="en-IN" sz="6000" dirty="0"/>
              <a:t>Hash tables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DDD76-289F-4078-9EAF-FCB8EDEE3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9890" y="5196254"/>
            <a:ext cx="4545368" cy="858318"/>
          </a:xfrm>
        </p:spPr>
        <p:txBody>
          <a:bodyPr>
            <a:normAutofit lnSpcReduction="10000"/>
          </a:bodyPr>
          <a:lstStyle/>
          <a:p>
            <a:r>
              <a:rPr lang="en-IN" sz="2200" dirty="0"/>
              <a:t>Project by:</a:t>
            </a:r>
          </a:p>
          <a:p>
            <a:r>
              <a:rPr lang="en-IN" sz="2200" dirty="0"/>
              <a:t>Neha Prakash-1BM16IS003</a:t>
            </a:r>
          </a:p>
        </p:txBody>
      </p:sp>
    </p:spTree>
    <p:extLst>
      <p:ext uri="{BB962C8B-B14F-4D97-AF65-F5344CB8AC3E}">
        <p14:creationId xmlns:p14="http://schemas.microsoft.com/office/powerpoint/2010/main" val="1717068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EE9ED-C54B-4D20-94A7-3A692B798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449" y="2861680"/>
            <a:ext cx="4494998" cy="1134640"/>
          </a:xfrm>
        </p:spPr>
        <p:txBody>
          <a:bodyPr/>
          <a:lstStyle/>
          <a:p>
            <a:r>
              <a:rPr lang="en-IN" dirty="0"/>
              <a:t>Linear probing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A28546-69C3-4AAD-9847-196141EFADB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4181E2-191B-4A5C-B8B7-BAE285BA78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35" t="13139" r="22815" b="10549"/>
          <a:stretch/>
        </p:blipFill>
        <p:spPr>
          <a:xfrm>
            <a:off x="6095999" y="0"/>
            <a:ext cx="609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85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261A3-0D19-4EA4-AC28-82B276CC1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634415"/>
            <a:ext cx="7729728" cy="1188720"/>
          </a:xfrm>
        </p:spPr>
        <p:txBody>
          <a:bodyPr/>
          <a:lstStyle/>
          <a:p>
            <a:r>
              <a:rPr lang="en-IN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03D0C-95CA-4003-BDE4-8EA0F7A2D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1026B-1BAC-4DA2-B782-5CA190E7CA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50" t="18641" r="30122" b="12362"/>
          <a:stretch/>
        </p:blipFill>
        <p:spPr>
          <a:xfrm>
            <a:off x="2497666" y="1823135"/>
            <a:ext cx="7196667" cy="47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37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70E5D4-3CF8-4700-B17E-C7E440CC7A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4" t="18025" r="26458" b="10124"/>
          <a:stretch/>
        </p:blipFill>
        <p:spPr>
          <a:xfrm>
            <a:off x="2175934" y="474133"/>
            <a:ext cx="7636934" cy="492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AEDD8E-52D5-4F17-A480-AA07C72475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73" t="39753" r="26388" b="43333"/>
          <a:stretch/>
        </p:blipFill>
        <p:spPr>
          <a:xfrm>
            <a:off x="2175934" y="5223934"/>
            <a:ext cx="7636934" cy="115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50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E37550-C22F-4E40-82BD-DA0238EB6C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42" t="25185" r="24653" b="10247"/>
          <a:stretch/>
        </p:blipFill>
        <p:spPr>
          <a:xfrm>
            <a:off x="2150533" y="736601"/>
            <a:ext cx="7840133" cy="4428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51CB22-5DD7-4421-A28D-C58DBF0B79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03" t="26050" r="24791" b="19012"/>
          <a:stretch/>
        </p:blipFill>
        <p:spPr>
          <a:xfrm>
            <a:off x="2150533" y="1854199"/>
            <a:ext cx="7840133" cy="376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4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6DB340-16BD-44D4-8CDD-8DEB4128A5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4" t="19382" r="23819" b="12346"/>
          <a:stretch/>
        </p:blipFill>
        <p:spPr>
          <a:xfrm>
            <a:off x="2353734" y="1100666"/>
            <a:ext cx="7967133" cy="468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40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7633A6-F1BE-4CE2-BE07-3E5438592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2" t="20371" r="18265" b="11728"/>
          <a:stretch/>
        </p:blipFill>
        <p:spPr>
          <a:xfrm>
            <a:off x="1930401" y="160867"/>
            <a:ext cx="8636000" cy="46566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57C1AE-C4AD-4C26-B8CB-F9913F3530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12" t="56667" r="18054" b="15432"/>
          <a:stretch/>
        </p:blipFill>
        <p:spPr>
          <a:xfrm>
            <a:off x="1930402" y="4817535"/>
            <a:ext cx="8636000" cy="191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55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5178E-A1F2-4042-9CED-3B8C2CE62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40268"/>
            <a:ext cx="7729728" cy="863600"/>
          </a:xfrm>
        </p:spPr>
        <p:txBody>
          <a:bodyPr/>
          <a:lstStyle/>
          <a:p>
            <a:r>
              <a:rPr lang="en-IN" dirty="0"/>
              <a:t>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616ADE-46B8-48F9-BB03-B12A4AFF2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6" r="48812" b="8032"/>
          <a:stretch/>
        </p:blipFill>
        <p:spPr>
          <a:xfrm>
            <a:off x="2611967" y="1397000"/>
            <a:ext cx="6968066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42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2B1A-CA88-4EC9-B857-ED4707C0B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Disadvantages of separate chaining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91C81-5768-4366-B960-266D19371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Wastage of space – Some parts of the hash table were never used.</a:t>
            </a:r>
          </a:p>
          <a:p>
            <a:r>
              <a:rPr lang="en-IN" dirty="0"/>
              <a:t>If the chain becomes too long, then the search time can become O(n) in worst cases.</a:t>
            </a:r>
          </a:p>
          <a:p>
            <a:r>
              <a:rPr lang="en-IN" dirty="0"/>
              <a:t>Uses extra space for links.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8403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CDA2D-92E5-4C0F-B509-BD7A2DD8C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3E184-899D-4F7B-B67E-1CC152AE12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9F78F87-E6BA-4526-9575-4F50C4166A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2017" t="48485" r="57738" b="35233"/>
          <a:stretch/>
        </p:blipFill>
        <p:spPr>
          <a:xfrm>
            <a:off x="2405848" y="3346883"/>
            <a:ext cx="3355760" cy="1518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21B817-758D-4A4F-A3D6-4C11143A9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7" t="31400" r="53544" b="17670"/>
          <a:stretch/>
        </p:blipFill>
        <p:spPr>
          <a:xfrm>
            <a:off x="6338315" y="2638044"/>
            <a:ext cx="3497802" cy="349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62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A7F38-E989-4A35-8EC5-1A7DB50B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Thank you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E9A07A-2267-463A-ADA6-485C4C6BC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2" t="34046" r="41821" b="20000"/>
          <a:stretch/>
        </p:blipFill>
        <p:spPr>
          <a:xfrm>
            <a:off x="2953632" y="2872441"/>
            <a:ext cx="6284735" cy="315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91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F3F23-1D37-48E8-828B-B8CA41E1E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B42C9-7437-4736-950F-EF2615554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795954"/>
            <a:ext cx="7729728" cy="2944073"/>
          </a:xfrm>
        </p:spPr>
        <p:txBody>
          <a:bodyPr/>
          <a:lstStyle/>
          <a:p>
            <a:r>
              <a:rPr lang="en-IN" dirty="0"/>
              <a:t>Hashing is a technique that is used to uniquely identify a specific object from a group of similar objects. Some examples of how hashing is used in our lives include:</a:t>
            </a:r>
          </a:p>
          <a:p>
            <a:r>
              <a:rPr lang="en-IN" dirty="0"/>
              <a:t>In universities, each student is assigned a unique roll number that can be used to retrieve information about them.</a:t>
            </a:r>
          </a:p>
          <a:p>
            <a:r>
              <a:rPr lang="en-IN" dirty="0"/>
              <a:t>In libraries, each book is assigned a unique number that can be used to determine information about the book, such as its exact position in the library or the users it has been issued to etc.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1820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3E637-8C60-4148-A7AB-572EFAC0F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23" y="2066275"/>
            <a:ext cx="4494998" cy="1134640"/>
          </a:xfrm>
        </p:spPr>
        <p:txBody>
          <a:bodyPr/>
          <a:lstStyle/>
          <a:p>
            <a:r>
              <a:rPr lang="en-IN" sz="3200" dirty="0"/>
              <a:t>Hash</a:t>
            </a:r>
            <a:r>
              <a:rPr lang="en-IN" dirty="0"/>
              <a:t> </a:t>
            </a:r>
            <a:r>
              <a:rPr lang="en-IN" sz="3200" dirty="0"/>
              <a:t>function</a:t>
            </a:r>
            <a:endParaRPr lang="en-IN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414CF4-5DB2-49A6-BE49-A90DB6078A5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945E4-A31C-4536-8CFD-B6CF3D2E0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8523" y="3549918"/>
            <a:ext cx="4494997" cy="2194037"/>
          </a:xfrm>
        </p:spPr>
        <p:txBody>
          <a:bodyPr/>
          <a:lstStyle/>
          <a:p>
            <a:r>
              <a:rPr lang="en-IN" sz="1800" dirty="0"/>
              <a:t>A hash function is any function that can be used to map a data set of an arbitrary size to a data set of a fixed size, which falls into the hash table. </a:t>
            </a:r>
          </a:p>
          <a:p>
            <a:r>
              <a:rPr lang="en-IN" dirty="0"/>
              <a:t>Ex: A C program could just use the ASCII value, but subtract 65 from a capital </a:t>
            </a:r>
            <a:r>
              <a:rPr lang="en-IN" i="1" dirty="0"/>
              <a:t>A</a:t>
            </a:r>
            <a:r>
              <a:rPr lang="en-IN" dirty="0"/>
              <a:t>, or 97 from a lowercase </a:t>
            </a:r>
            <a:r>
              <a:rPr lang="en-IN" i="1" dirty="0"/>
              <a:t>a</a:t>
            </a:r>
            <a:r>
              <a:rPr lang="en-IN" dirty="0"/>
              <a:t>, so we can place them in buckets starting from 0.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571FAE-8C23-4260-A70A-AF0855DE5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57" t="15923" r="28556" b="10939"/>
          <a:stretch/>
        </p:blipFill>
        <p:spPr>
          <a:xfrm>
            <a:off x="6095998" y="0"/>
            <a:ext cx="609600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47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64DED-C5BC-415D-8164-ED968C81C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Good hash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38F60-9E0D-490A-BF79-223C2DFFF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Use only the data being hashed</a:t>
            </a:r>
          </a:p>
          <a:p>
            <a:r>
              <a:rPr lang="en-IN" dirty="0"/>
              <a:t>Use all of the data being hashed</a:t>
            </a:r>
          </a:p>
          <a:p>
            <a:r>
              <a:rPr lang="en-IN" dirty="0"/>
              <a:t>Be deterministic</a:t>
            </a:r>
          </a:p>
          <a:p>
            <a:r>
              <a:rPr lang="en-IN" dirty="0"/>
              <a:t>Uniformly distribute data</a:t>
            </a:r>
          </a:p>
          <a:p>
            <a:r>
              <a:rPr lang="en-IN" dirty="0"/>
              <a:t>Generate different hash codes for different data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8277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1E36F-A588-42B4-8596-96545F5C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589" y="1845416"/>
            <a:ext cx="4494998" cy="1134640"/>
          </a:xfrm>
        </p:spPr>
        <p:txBody>
          <a:bodyPr/>
          <a:lstStyle/>
          <a:p>
            <a:r>
              <a:rPr lang="en-IN" sz="3600" dirty="0"/>
              <a:t>Hash table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BE3D46-A5ED-45B7-959C-3821A03A4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73523" y="3429000"/>
            <a:ext cx="5365131" cy="2041967"/>
          </a:xfrm>
        </p:spPr>
        <p:txBody>
          <a:bodyPr>
            <a:normAutofit/>
          </a:bodyPr>
          <a:lstStyle/>
          <a:p>
            <a:pPr algn="l"/>
            <a:r>
              <a:rPr lang="en-IN" sz="1800" dirty="0"/>
              <a:t>A hash table is a data structure that is used to store keys/value pairs. It uses a hash function to compute an index into an array in which an element will be inserted or searched. By using a good hash function, hashing can work well. Under reasonable assumptions, the average time required to search for an element in a hash table is </a:t>
            </a:r>
            <a:r>
              <a:rPr lang="en-IN" sz="1800" b="1" dirty="0"/>
              <a:t>O(1)</a:t>
            </a:r>
            <a:r>
              <a:rPr lang="en-IN" sz="1800" dirty="0"/>
              <a:t>.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3450BF3-CA64-4DC9-9B46-A2032438BE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182211" y="0"/>
            <a:ext cx="5015885" cy="6858000"/>
          </a:xfrm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9E4325-5753-4B27-9F49-7C90A77C29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58" t="16404" r="37886" b="10789"/>
          <a:stretch/>
        </p:blipFill>
        <p:spPr>
          <a:xfrm>
            <a:off x="6917267" y="0"/>
            <a:ext cx="5280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56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64ECE-5C77-489D-9B8B-3B16D6A5A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Why Hash?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BEDDC-B409-4E16-AD18-3E086E6B9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717174"/>
            <a:ext cx="7729728" cy="3101983"/>
          </a:xfrm>
        </p:spPr>
        <p:txBody>
          <a:bodyPr/>
          <a:lstStyle/>
          <a:p>
            <a:r>
              <a:rPr lang="en-IN" dirty="0"/>
              <a:t>Hash tables  combine the random access ability of an array with the dynamism of a linked list</a:t>
            </a:r>
          </a:p>
          <a:p>
            <a:r>
              <a:rPr lang="en-IN" dirty="0"/>
              <a:t>This means, insertion, deletion and search can start to tend to O(1) (constant time)</a:t>
            </a:r>
          </a:p>
          <a:p>
            <a:r>
              <a:rPr lang="en-IN" dirty="0"/>
              <a:t>We are gaining the advantages of both types of data structures while mitigating the disadvantages</a:t>
            </a:r>
          </a:p>
          <a:p>
            <a:r>
              <a:rPr lang="en-IN" dirty="0"/>
              <a:t>The trade off is that hash tables are not great at ordering or sorting data</a:t>
            </a:r>
          </a:p>
        </p:txBody>
      </p:sp>
    </p:spTree>
    <p:extLst>
      <p:ext uri="{BB962C8B-B14F-4D97-AF65-F5344CB8AC3E}">
        <p14:creationId xmlns:p14="http://schemas.microsoft.com/office/powerpoint/2010/main" val="2063938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C86A7-EF41-4175-80C1-CE7DBAC7E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23" y="1080853"/>
            <a:ext cx="4494998" cy="1134640"/>
          </a:xfrm>
        </p:spPr>
        <p:txBody>
          <a:bodyPr/>
          <a:lstStyle/>
          <a:p>
            <a:r>
              <a:rPr lang="en-IN" sz="3600" dirty="0"/>
              <a:t>Collision</a:t>
            </a:r>
            <a:endParaRPr lang="en-IN" sz="320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BC30FD-0AED-445C-8755-E58D8376A88F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B66ADB-2F67-4009-9624-BFE806EAF7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6102" y="2724295"/>
            <a:ext cx="4699839" cy="337466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A collision occurs when two pieces of data, when run through the hash function, yield the same hash code.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Presumably we want to store both pieces of data in the hash table, so we shouldn’t simply overwrite that happened to be placed there first.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We need to find a way to get both elements into the hash table while trying to preserve the quick insertion and search</a:t>
            </a:r>
          </a:p>
          <a:p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CCCAF1-0B29-4857-943F-7AB54CAB1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50" t="11263" r="19247" b="10550"/>
          <a:stretch/>
        </p:blipFill>
        <p:spPr>
          <a:xfrm>
            <a:off x="6095998" y="0"/>
            <a:ext cx="6096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61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9DCDF-F880-4EBE-A918-EDC6EAE8A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Collision resolution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5D920-F11A-4767-A011-3C045169A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Separate chaining</a:t>
            </a:r>
          </a:p>
          <a:p>
            <a:r>
              <a:rPr lang="en-IN" dirty="0"/>
              <a:t>Linear probing</a:t>
            </a:r>
          </a:p>
          <a:p>
            <a:r>
              <a:rPr lang="en-IN" dirty="0"/>
              <a:t>Quadratic probing</a:t>
            </a:r>
          </a:p>
          <a:p>
            <a:r>
              <a:rPr lang="en-IN" dirty="0"/>
              <a:t>Double hashing</a:t>
            </a:r>
          </a:p>
          <a:p>
            <a:r>
              <a:rPr lang="en-IN" dirty="0"/>
              <a:t>Rehashing</a:t>
            </a:r>
          </a:p>
          <a:p>
            <a:r>
              <a:rPr lang="en-IN" dirty="0"/>
              <a:t>Extendible hashing</a:t>
            </a:r>
          </a:p>
        </p:txBody>
      </p:sp>
    </p:spTree>
    <p:extLst>
      <p:ext uri="{BB962C8B-B14F-4D97-AF65-F5344CB8AC3E}">
        <p14:creationId xmlns:p14="http://schemas.microsoft.com/office/powerpoint/2010/main" val="1231352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B8B17-372E-4365-97D1-CF9AB3F0B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107" y="2861680"/>
            <a:ext cx="4494998" cy="1134640"/>
          </a:xfrm>
        </p:spPr>
        <p:txBody>
          <a:bodyPr/>
          <a:lstStyle/>
          <a:p>
            <a:r>
              <a:rPr lang="en-IN" dirty="0"/>
              <a:t>Separate chaining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0806A3-48AC-48A6-B8AC-7B1E66B1EEB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DA6966-52FB-46A8-B3C9-C0090ECE9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53" t="15145" r="22524" b="10550"/>
          <a:stretch/>
        </p:blipFill>
        <p:spPr>
          <a:xfrm>
            <a:off x="6095999" y="0"/>
            <a:ext cx="6102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7804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877</TotalTime>
  <Words>449</Words>
  <Application>Microsoft Office PowerPoint</Application>
  <PresentationFormat>Widescreen</PresentationFormat>
  <Paragraphs>44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Gill Sans MT</vt:lpstr>
      <vt:lpstr>Parcel</vt:lpstr>
      <vt:lpstr>Hash tables</vt:lpstr>
      <vt:lpstr>introduction</vt:lpstr>
      <vt:lpstr>Hash function</vt:lpstr>
      <vt:lpstr>A Good hash function</vt:lpstr>
      <vt:lpstr>Hash table</vt:lpstr>
      <vt:lpstr>Why Hash?</vt:lpstr>
      <vt:lpstr>Collision</vt:lpstr>
      <vt:lpstr>Collision resolution techniques</vt:lpstr>
      <vt:lpstr>Separate chaining</vt:lpstr>
      <vt:lpstr>Linear probing</vt:lpstr>
      <vt:lpstr>code</vt:lpstr>
      <vt:lpstr>PowerPoint Presentation</vt:lpstr>
      <vt:lpstr>PowerPoint Presentation</vt:lpstr>
      <vt:lpstr>PowerPoint Presentation</vt:lpstr>
      <vt:lpstr>PowerPoint Presentation</vt:lpstr>
      <vt:lpstr>output</vt:lpstr>
      <vt:lpstr>Disadvantages of separate chaining</vt:lpstr>
      <vt:lpstr>Sources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Hash tables</dc:title>
  <dc:creator>Neha</dc:creator>
  <cp:lastModifiedBy>Neha</cp:lastModifiedBy>
  <cp:revision>28</cp:revision>
  <dcterms:created xsi:type="dcterms:W3CDTF">2017-11-04T12:46:32Z</dcterms:created>
  <dcterms:modified xsi:type="dcterms:W3CDTF">2018-05-27T15:52:27Z</dcterms:modified>
</cp:coreProperties>
</file>